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1" r:id="rId4"/>
    <p:sldId id="270" r:id="rId5"/>
    <p:sldId id="269" r:id="rId6"/>
    <p:sldId id="272" r:id="rId7"/>
    <p:sldId id="273" r:id="rId8"/>
    <p:sldId id="262" r:id="rId9"/>
    <p:sldId id="268" r:id="rId10"/>
    <p:sldId id="265" r:id="rId11"/>
    <p:sldId id="267" r:id="rId12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B3250"/>
    <a:srgbClr val="F1BA5D"/>
    <a:srgbClr val="67A2CB"/>
    <a:srgbClr val="65A189"/>
    <a:srgbClr val="FFCC00"/>
    <a:srgbClr val="0000FF"/>
    <a:srgbClr val="66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8"/>
    <p:restoredTop sz="99426" autoAdjust="0"/>
  </p:normalViewPr>
  <p:slideViewPr>
    <p:cSldViewPr>
      <p:cViewPr varScale="1">
        <p:scale>
          <a:sx n="65" d="100"/>
          <a:sy n="65" d="100"/>
        </p:scale>
        <p:origin x="1248" y="4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/>
          </p:nvPr>
        </p:nvSpPr>
        <p:spPr bwMode="auto">
          <a:xfrm>
            <a:off x="914400" y="4343400"/>
            <a:ext cx="5027613" cy="411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</p:spTree>
    <p:extLst>
      <p:ext uri="{BB962C8B-B14F-4D97-AF65-F5344CB8AC3E}">
        <p14:creationId xmlns:p14="http://schemas.microsoft.com/office/powerpoint/2010/main" val="21727056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717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819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F7D18E-8856-48B2-87A9-214448F130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0833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C2645-439E-44B0-9C05-EEC5B50120D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7576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2413" y="73025"/>
            <a:ext cx="2138362" cy="6381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563" y="73025"/>
            <a:ext cx="6267450" cy="6381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FB20C0-503C-4471-93D5-F4A111FAF74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8115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C6449D0-7F22-4D9A-931A-F92AA2F824F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6423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B8B17C-791F-4A3A-B41C-4D08F95E1F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462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563" y="854075"/>
            <a:ext cx="4202112" cy="5600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7075" y="854075"/>
            <a:ext cx="4203700" cy="5600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0956D2-BD4B-41F9-A66D-5B28D5BF4B7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0813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1F53EA-DABE-4930-B8EA-3822540844B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3409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F7AD4D-CF3D-412B-8A75-842CCD8E68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3754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BE13155-05AF-4B88-ACD1-E0578DA3A5D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5970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FA0E8F-0F29-4755-A485-6BF36739A26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1193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4BD7DA-97C5-4103-93AB-3E401203A1E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0898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Line 1"/>
          <p:cNvSpPr>
            <a:spLocks noChangeShapeType="1"/>
          </p:cNvSpPr>
          <p:nvPr/>
        </p:nvSpPr>
        <p:spPr bwMode="auto">
          <a:xfrm>
            <a:off x="228600" y="731837"/>
            <a:ext cx="8593138" cy="1971"/>
          </a:xfrm>
          <a:prstGeom prst="line">
            <a:avLst/>
          </a:prstGeom>
          <a:noFill/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pPr eaLnBrk="1"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endParaRPr lang="en-US">
              <a:latin typeface="Arial" charset="0"/>
              <a:cs typeface="+mn-cs"/>
            </a:endParaRP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6232525" y="6577013"/>
            <a:ext cx="2636838" cy="24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46080" tIns="46080" rIns="46080" bIns="4608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>
              <a:buSzPct val="100000"/>
              <a:defRPr/>
            </a:pPr>
            <a:r>
              <a:rPr lang="en-US" altLang="en-US" sz="1000" dirty="0">
                <a:latin typeface="Arial Bold" charset="0"/>
                <a:ea typeface="Arial Bold" charset="0"/>
                <a:cs typeface="Arial Bold" charset="0"/>
              </a:rPr>
              <a:t>© 2016 CY Lin, Columbia University</a:t>
            </a: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2733675" y="6583363"/>
            <a:ext cx="3133725" cy="24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46800" tIns="46800" rIns="468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>
              <a:buSzPct val="100000"/>
              <a:defRPr/>
            </a:pPr>
            <a:r>
              <a:rPr lang="en-US" altLang="en-US" sz="1000" dirty="0"/>
              <a:t>E6893 Big Data Analytics – Final Project Presentation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188118"/>
            <a:ext cx="533400" cy="430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82563" y="73025"/>
            <a:ext cx="8558212" cy="66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46800" tIns="46800" rIns="46800" bIns="46800" anchor="ctr"/>
          <a:lstStyle/>
          <a:p>
            <a:pPr marL="457200" lvl="0" indent="-455613" eaLnBrk="1">
              <a:buClrTx/>
              <a:buFontTx/>
              <a:buNone/>
              <a:tabLst>
                <a:tab pos="45720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altLang="en-US" dirty="0"/>
              <a:t>Click to edit the title text format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2563" y="854075"/>
            <a:ext cx="8558212" cy="560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46800" tIns="46800" rIns="468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04800" y="6488113"/>
            <a:ext cx="1281113" cy="331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46080" tIns="46080" rIns="46080" bIns="46080" numCol="1" anchor="t" anchorCtr="0" compatLnSpc="1">
            <a:prstTxWarp prst="textNoShape">
              <a:avLst/>
            </a:prstTxWarp>
          </a:bodyPr>
          <a:lstStyle>
            <a:lvl1pPr eaLnBrk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fld id="{84B22C27-67C7-4340-B84B-DD69324EBCB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lang="en-GB" altLang="en-US" sz="3200" b="1" kern="1200">
          <a:solidFill>
            <a:schemeClr val="tx2"/>
          </a:solidFill>
          <a:latin typeface="+mn-lt"/>
          <a:ea typeface="+mn-ea"/>
          <a:cs typeface="Arial Bold" panose="020B0704020202020204" pitchFamily="34" charset="0"/>
        </a:defRPr>
      </a:lvl1pPr>
      <a:lvl2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>
          <a:solidFill>
            <a:srgbClr val="7889FB"/>
          </a:solidFill>
          <a:latin typeface="Arial Bold" charset="0"/>
          <a:ea typeface="Arial Bold" charset="0"/>
          <a:cs typeface="Arial Bold" charset="0"/>
        </a:defRPr>
      </a:lvl2pPr>
      <a:lvl3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>
          <a:solidFill>
            <a:srgbClr val="7889FB"/>
          </a:solidFill>
          <a:latin typeface="Arial Bold" charset="0"/>
          <a:ea typeface="Arial Bold" charset="0"/>
          <a:cs typeface="Arial Bold" charset="0"/>
        </a:defRPr>
      </a:lvl3pPr>
      <a:lvl4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>
          <a:solidFill>
            <a:srgbClr val="7889FB"/>
          </a:solidFill>
          <a:latin typeface="Arial Bold" charset="0"/>
          <a:ea typeface="Arial Bold" charset="0"/>
          <a:cs typeface="Arial Bold" charset="0"/>
        </a:defRPr>
      </a:lvl4pPr>
      <a:lvl5pPr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200">
          <a:solidFill>
            <a:srgbClr val="7889FB"/>
          </a:solidFill>
          <a:latin typeface="Arial Bold" charset="0"/>
          <a:ea typeface="Arial Bold" charset="0"/>
          <a:cs typeface="Arial Bold" charset="0"/>
        </a:defRPr>
      </a:lvl5pPr>
      <a:lvl6pPr marL="2514600" indent="-228600" algn="l" defTabSz="457200" rtl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200">
          <a:solidFill>
            <a:srgbClr val="7889FB"/>
          </a:solidFill>
          <a:latin typeface="Arial Bold" charset="0"/>
          <a:ea typeface="Arial Bold" charset="0"/>
          <a:cs typeface="Arial Bold" charset="0"/>
        </a:defRPr>
      </a:lvl6pPr>
      <a:lvl7pPr marL="2971800" indent="-228600" algn="l" defTabSz="457200" rtl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200">
          <a:solidFill>
            <a:srgbClr val="7889FB"/>
          </a:solidFill>
          <a:latin typeface="Arial Bold" charset="0"/>
          <a:ea typeface="Arial Bold" charset="0"/>
          <a:cs typeface="Arial Bold" charset="0"/>
        </a:defRPr>
      </a:lvl7pPr>
      <a:lvl8pPr marL="3429000" indent="-228600" algn="l" defTabSz="457200" rtl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200">
          <a:solidFill>
            <a:srgbClr val="7889FB"/>
          </a:solidFill>
          <a:latin typeface="Arial Bold" charset="0"/>
          <a:ea typeface="Arial Bold" charset="0"/>
          <a:cs typeface="Arial Bold" charset="0"/>
        </a:defRPr>
      </a:lvl8pPr>
      <a:lvl9pPr marL="3886200" indent="-228600" algn="l" defTabSz="457200" rtl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200">
          <a:solidFill>
            <a:srgbClr val="7889FB"/>
          </a:solidFill>
          <a:latin typeface="Arial Bold" charset="0"/>
          <a:ea typeface="Arial Bold" charset="0"/>
          <a:cs typeface="Arial Bold" charset="0"/>
        </a:defRPr>
      </a:lvl9pPr>
    </p:titleStyle>
    <p:bodyStyle>
      <a:lvl1pPr marL="225425" indent="-225425" algn="l" defTabSz="457200" rtl="0" eaLnBrk="0" fontAlgn="base" hangingPunct="0">
        <a:spcBef>
          <a:spcPts val="400"/>
        </a:spcBef>
        <a:spcAft>
          <a:spcPct val="0"/>
        </a:spcAft>
        <a:buClr>
          <a:srgbClr val="000000"/>
        </a:buClr>
        <a:buSzPct val="100000"/>
        <a:buFont typeface="Arial" panose="020B0604020202020204" pitchFamily="34" charset="0"/>
        <a:buChar char="•"/>
        <a:defRPr sz="2400" b="1" kern="1200">
          <a:solidFill>
            <a:srgbClr val="000000"/>
          </a:solidFill>
          <a:latin typeface="+mn-lt"/>
          <a:ea typeface="+mn-ea"/>
          <a:cs typeface="+mn-cs"/>
        </a:defRPr>
      </a:lvl1pPr>
      <a:lvl2pPr marL="461963" indent="-236538" algn="l" defTabSz="457200" rtl="0" eaLnBrk="0" fontAlgn="base" hangingPunct="0">
        <a:spcBef>
          <a:spcPts val="400"/>
        </a:spcBef>
        <a:spcAft>
          <a:spcPct val="0"/>
        </a:spcAft>
        <a:buClr>
          <a:srgbClr val="000000"/>
        </a:buClr>
        <a:buSzPct val="100000"/>
        <a:buFont typeface="Arial" panose="020B0604020202020204" pitchFamily="34" charset="0"/>
        <a:buChar char="–"/>
        <a:defRPr sz="2000" b="1" kern="1200">
          <a:solidFill>
            <a:srgbClr val="000000"/>
          </a:solidFill>
          <a:latin typeface="+mn-lt"/>
          <a:ea typeface="+mn-ea"/>
          <a:cs typeface="+mn-cs"/>
        </a:defRPr>
      </a:lvl2pPr>
      <a:lvl3pPr marL="688975" indent="-227013" algn="l" defTabSz="457200" rtl="0" eaLnBrk="0" fontAlgn="base" hangingPunct="0">
        <a:spcBef>
          <a:spcPts val="400"/>
        </a:spcBef>
        <a:spcAft>
          <a:spcPct val="0"/>
        </a:spcAft>
        <a:buClr>
          <a:srgbClr val="000000"/>
        </a:buClr>
        <a:buSzPct val="100000"/>
        <a:buFont typeface="Arial" panose="020B0604020202020204" pitchFamily="34" charset="0"/>
        <a:buChar char="•"/>
        <a:defRPr sz="2000" b="1" kern="1200">
          <a:solidFill>
            <a:srgbClr val="000000"/>
          </a:solidFill>
          <a:latin typeface="+mn-lt"/>
          <a:ea typeface="+mn-ea"/>
          <a:cs typeface="+mn-cs"/>
        </a:defRPr>
      </a:lvl3pPr>
      <a:lvl4pPr marL="914400" indent="-225425" algn="l" defTabSz="457200" rtl="0" eaLnBrk="0" fontAlgn="base" hangingPunct="0">
        <a:spcBef>
          <a:spcPts val="400"/>
        </a:spcBef>
        <a:spcAft>
          <a:spcPct val="0"/>
        </a:spcAft>
        <a:buClr>
          <a:srgbClr val="000000"/>
        </a:buClr>
        <a:buSzPct val="100000"/>
        <a:buFont typeface="Arial" panose="020B0604020202020204" pitchFamily="34" charset="0"/>
        <a:buChar char="•"/>
        <a:defRPr sz="2000" b="1" kern="1200">
          <a:solidFill>
            <a:srgbClr val="000000"/>
          </a:solidFill>
          <a:latin typeface="+mn-lt"/>
          <a:ea typeface="+mn-ea"/>
          <a:cs typeface="+mn-cs"/>
        </a:defRPr>
      </a:lvl4pPr>
      <a:lvl5pPr marL="1139825" indent="-225425" algn="l" defTabSz="457200" rtl="0" eaLnBrk="0" fontAlgn="base" hangingPunct="0">
        <a:spcBef>
          <a:spcPts val="400"/>
        </a:spcBef>
        <a:spcAft>
          <a:spcPct val="0"/>
        </a:spcAft>
        <a:buClr>
          <a:srgbClr val="000000"/>
        </a:buClr>
        <a:buSzPct val="100000"/>
        <a:buFont typeface="Arial" panose="020B0604020202020204" pitchFamily="34" charset="0"/>
        <a:buChar char="•"/>
        <a:defRPr sz="2000" b="1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hir.harvard.edu/a-world-price-for-carbon-a-necessary-condition-for-an-effective-global-climate-agreement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304800" y="6553200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1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414338" y="381000"/>
            <a:ext cx="8728075" cy="1825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46800" tIns="46800" rIns="46800" bIns="46800" anchor="b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lnSpc>
                <a:spcPct val="90000"/>
              </a:lnSpc>
              <a:buClrTx/>
              <a:buFontTx/>
              <a:buNone/>
            </a:pPr>
            <a:endParaRPr lang="en-US" altLang="en-US" sz="25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>
              <a:lnSpc>
                <a:spcPct val="90000"/>
              </a:lnSpc>
              <a:buClrTx/>
              <a:buFontTx/>
              <a:buNone/>
            </a:pPr>
            <a:r>
              <a:rPr lang="en-US" altLang="en-US" sz="2500" dirty="0">
                <a:solidFill>
                  <a:srgbClr val="0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E6893 Big Data Analytics:</a:t>
            </a:r>
          </a:p>
          <a:p>
            <a:pPr eaLnBrk="1">
              <a:lnSpc>
                <a:spcPct val="90000"/>
              </a:lnSpc>
              <a:buClrTx/>
              <a:buFontTx/>
              <a:buNone/>
            </a:pPr>
            <a:endParaRPr lang="en-US" altLang="en-US" sz="2500" b="1" i="1" dirty="0">
              <a:solidFill>
                <a:srgbClr val="0000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>
              <a:lnSpc>
                <a:spcPct val="90000"/>
              </a:lnSpc>
              <a:buClrTx/>
              <a:buFontTx/>
              <a:buNone/>
            </a:pPr>
            <a:r>
              <a:rPr lang="en-US" altLang="en-US" sz="2500" b="1" i="1" dirty="0">
                <a:solidFill>
                  <a:srgbClr val="0000FF"/>
                </a:solidFill>
              </a:rPr>
              <a:t>Geographic and Financial Impact of Carbon Tax in the United States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86200"/>
            <a:ext cx="8589963" cy="2236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3505200" y="6172200"/>
            <a:ext cx="1930978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45720" tIns="46800" rIns="4572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>
              <a:buSzPct val="100000"/>
              <a:defRPr/>
            </a:pPr>
            <a:r>
              <a:rPr lang="en-US" altLang="en-US" sz="1800" dirty="0">
                <a:latin typeface="Calibri" charset="0"/>
                <a:ea typeface="Calibri" charset="0"/>
                <a:cs typeface="Calibri" charset="0"/>
              </a:rPr>
              <a:t>December 14, 2016</a:t>
            </a:r>
          </a:p>
        </p:txBody>
      </p:sp>
      <p:sp>
        <p:nvSpPr>
          <p:cNvPr id="3077" name="Rectangle 5"/>
          <p:cNvSpPr>
            <a:spLocks noChangeArrowheads="1"/>
          </p:cNvSpPr>
          <p:nvPr/>
        </p:nvSpPr>
        <p:spPr bwMode="auto">
          <a:xfrm>
            <a:off x="457200" y="2514600"/>
            <a:ext cx="5276444" cy="1325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45720" tIns="46800" rIns="4572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5720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altLang="en-US" sz="2000" b="1" dirty="0"/>
              <a:t>Team Members: 	</a:t>
            </a:r>
            <a:r>
              <a:rPr lang="en-US" sz="2000" b="1" dirty="0"/>
              <a:t>Keir Lauritzen (kcl2143)</a:t>
            </a:r>
          </a:p>
          <a:p>
            <a:r>
              <a:rPr lang="en-US" sz="2000" b="1" dirty="0"/>
              <a:t>						Adam Owens (ao2595)</a:t>
            </a:r>
          </a:p>
          <a:p>
            <a:r>
              <a:rPr lang="en-US" sz="2000" b="1" dirty="0"/>
              <a:t>						</a:t>
            </a:r>
            <a:r>
              <a:rPr lang="en-US" sz="2000" b="1" dirty="0" err="1"/>
              <a:t>Kosta</a:t>
            </a:r>
            <a:r>
              <a:rPr lang="en-US" sz="2000" b="1" dirty="0"/>
              <a:t> </a:t>
            </a:r>
            <a:r>
              <a:rPr lang="en-US" sz="2000" b="1" dirty="0" err="1"/>
              <a:t>Andoni</a:t>
            </a:r>
            <a:r>
              <a:rPr lang="en-US" sz="2000" b="1" dirty="0"/>
              <a:t> (ka2604)</a:t>
            </a:r>
          </a:p>
          <a:p>
            <a:pPr eaLnBrk="1">
              <a:buSzPct val="100000"/>
              <a:defRPr/>
            </a:pPr>
            <a:r>
              <a:rPr lang="en-US" altLang="en-US" sz="2000" b="1" dirty="0"/>
              <a:t>	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Conclusions:</a:t>
            </a:r>
          </a:p>
          <a:p>
            <a:pPr lvl="1"/>
            <a:r>
              <a:rPr lang="en-US" dirty="0"/>
              <a:t>Median carbon tax on commuting would be $1143 (using $140 as the rate per ton)</a:t>
            </a:r>
          </a:p>
          <a:p>
            <a:pPr lvl="2"/>
            <a:r>
              <a:rPr lang="en-US" dirty="0"/>
              <a:t>Preference for larger vehicles could make this worse in rural communities</a:t>
            </a:r>
          </a:p>
          <a:p>
            <a:pPr lvl="2"/>
            <a:r>
              <a:rPr lang="en-US" dirty="0"/>
              <a:t>Carbon tax is evenly spread outside of city centers</a:t>
            </a:r>
          </a:p>
          <a:p>
            <a:pPr lvl="1"/>
            <a:r>
              <a:rPr lang="en-US" dirty="0"/>
              <a:t>Relative to income, the tax would hit rural areas heavily.  </a:t>
            </a:r>
          </a:p>
          <a:p>
            <a:pPr lvl="1"/>
            <a:r>
              <a:rPr lang="en-US" dirty="0"/>
              <a:t>Model validation aligns</a:t>
            </a:r>
          </a:p>
          <a:p>
            <a:pPr lvl="1"/>
            <a:endParaRPr lang="en-US" dirty="0"/>
          </a:p>
          <a:p>
            <a:r>
              <a:rPr lang="en-US" dirty="0"/>
              <a:t>Next Steps:</a:t>
            </a:r>
          </a:p>
          <a:p>
            <a:pPr lvl="1"/>
            <a:r>
              <a:rPr lang="en-US" dirty="0"/>
              <a:t>Continue to review other data and see if it conflicts with conclusions</a:t>
            </a:r>
          </a:p>
          <a:p>
            <a:pPr lvl="1"/>
            <a:r>
              <a:rPr lang="en-US" dirty="0"/>
              <a:t>Explore the data with System G</a:t>
            </a:r>
          </a:p>
          <a:p>
            <a:endParaRPr lang="en-US" dirty="0"/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Improve the model:</a:t>
            </a:r>
          </a:p>
          <a:p>
            <a:pPr lvl="2"/>
            <a:r>
              <a:rPr lang="en-US" dirty="0"/>
              <a:t>Look at transit time as the cutoff</a:t>
            </a:r>
          </a:p>
          <a:p>
            <a:pPr lvl="2"/>
            <a:r>
              <a:rPr lang="en-US" dirty="0"/>
              <a:t>More complicated weighting</a:t>
            </a:r>
          </a:p>
          <a:p>
            <a:pPr lvl="1"/>
            <a:r>
              <a:rPr lang="en-US" dirty="0"/>
              <a:t>Cross reference with political representation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04800" y="6524625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10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845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dirty="0"/>
              <a:t>Voter’s Guide, https://weiapplets.sos.wa.gov/MyVoteOLVR/OnlineVotersGuide/Measures?language=en&amp;electionId=63&amp;countyCode=xx&amp;ismyVote=False&amp;electionTitle=2016%20General%20Election%20#ososTop, retrieved December 11, 2016.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Stéphane Dion, “A World Price for Carbon: A Necessary Condition for an Effective Global Climate Agreement,” Harvard International Review, May 5, 2015, </a:t>
            </a:r>
            <a:r>
              <a:rPr lang="en-US" sz="1800" dirty="0">
                <a:hlinkClick r:id="rId2"/>
              </a:rPr>
              <a:t>http://hir.harvard.edu/a-world-price-for-carbon-a-necessary-condition-for-an-effective-global-climate-agreement/</a:t>
            </a:r>
            <a:r>
              <a:rPr lang="en-US" sz="1800" dirty="0"/>
              <a:t>.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04800" y="6524625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11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408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182563" y="854075"/>
            <a:ext cx="4999037" cy="4502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t">
            <a:normAutofit/>
          </a:bodyPr>
          <a:lstStyle/>
          <a:p>
            <a:pPr marL="34290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172200" y="854075"/>
            <a:ext cx="2880987" cy="2829023"/>
            <a:chOff x="7384990" y="1752042"/>
            <a:chExt cx="3657600" cy="3657600"/>
          </a:xfrm>
        </p:grpSpPr>
        <p:grpSp>
          <p:nvGrpSpPr>
            <p:cNvPr id="6" name="Group 5"/>
            <p:cNvGrpSpPr/>
            <p:nvPr/>
          </p:nvGrpSpPr>
          <p:grpSpPr>
            <a:xfrm>
              <a:off x="7384990" y="1752042"/>
              <a:ext cx="3657600" cy="3657600"/>
              <a:chOff x="7957644" y="2186151"/>
              <a:chExt cx="3657600" cy="3657600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7957644" y="2186151"/>
                <a:ext cx="3657600" cy="3657600"/>
              </a:xfrm>
              <a:prstGeom prst="ellipse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8643444" y="2871951"/>
                <a:ext cx="2286000" cy="2286000"/>
              </a:xfrm>
              <a:prstGeom prst="ellipse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9329244" y="3557751"/>
                <a:ext cx="914400" cy="914400"/>
              </a:xfrm>
              <a:prstGeom prst="ellipse">
                <a:avLst/>
              </a:prstGeom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8944580" y="3396176"/>
              <a:ext cx="172515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/>
                  </a:solidFill>
                </a:rPr>
                <a:t>City: $$$/$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255466" y="4121447"/>
              <a:ext cx="1962397" cy="46166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/>
                  </a:solidFill>
                </a:rPr>
                <a:t>Suburbs: $$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366188" y="4815774"/>
              <a:ext cx="1587294" cy="46166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/>
                  </a:solidFill>
                </a:rPr>
                <a:t>Exurbs: $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85800" y="5567121"/>
            <a:ext cx="7956511" cy="830997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/>
              <a:t>Understanding distribution of costs helps illuminate likelihood of any potential implementation (in future)</a:t>
            </a:r>
          </a:p>
        </p:txBody>
      </p:sp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304800" y="6488113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2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182563" y="854075"/>
            <a:ext cx="5989637" cy="471304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Carbon taxes have been proposed to address climate change</a:t>
            </a:r>
          </a:p>
          <a:p>
            <a:pPr lvl="1"/>
            <a:r>
              <a:rPr lang="en-US" dirty="0"/>
              <a:t>Washington State’s Initiative 732 called for $100 per ton</a:t>
            </a:r>
            <a:r>
              <a:rPr lang="en-US" baseline="30000" dirty="0"/>
              <a:t>1</a:t>
            </a:r>
          </a:p>
          <a:p>
            <a:pPr lvl="1"/>
            <a:r>
              <a:rPr lang="en-US" dirty="0"/>
              <a:t>IEA suggests $125 to $140 per ton</a:t>
            </a:r>
            <a:r>
              <a:rPr lang="en-US" baseline="30000" dirty="0"/>
              <a:t>2</a:t>
            </a:r>
          </a:p>
          <a:p>
            <a:r>
              <a:rPr lang="en-US" dirty="0"/>
              <a:t>Financial cost of carbon tax will vary geographically</a:t>
            </a:r>
          </a:p>
          <a:p>
            <a:pPr lvl="1"/>
            <a:r>
              <a:rPr lang="en-US" dirty="0"/>
              <a:t>Commuters who travel long distances for work in cities will have higher costs</a:t>
            </a:r>
          </a:p>
          <a:p>
            <a:pPr lvl="1"/>
            <a:r>
              <a:rPr lang="en-US" dirty="0"/>
              <a:t>Generally, incomes vary as you move away from city centers </a:t>
            </a:r>
          </a:p>
          <a:p>
            <a:r>
              <a:rPr lang="en-US" dirty="0"/>
              <a:t>Cost relative to income may fall disproportionately on certain areas.</a:t>
            </a:r>
          </a:p>
          <a:p>
            <a:pPr lvl="1"/>
            <a:r>
              <a:rPr lang="en-US" dirty="0"/>
              <a:t>Challenging to find solutions (you cannot move most houses)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 Gathering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2731" y="5904696"/>
            <a:ext cx="8672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ZCTA = Zip-Code Tabulated Area, Census bureau designation that mostly aligns with actual zip codes</a:t>
            </a:r>
          </a:p>
        </p:txBody>
      </p:sp>
      <p:sp>
        <p:nvSpPr>
          <p:cNvPr id="9" name="Flowchart: Collate 8"/>
          <p:cNvSpPr/>
          <p:nvPr/>
        </p:nvSpPr>
        <p:spPr bwMode="auto">
          <a:xfrm rot="16200000">
            <a:off x="1926587" y="899431"/>
            <a:ext cx="457200" cy="753279"/>
          </a:xfrm>
          <a:prstGeom prst="flowChartCollat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sz="1800" b="1">
              <a:solidFill>
                <a:schemeClr val="tx1"/>
              </a:solidFill>
              <a:latin typeface="Arial" charset="0"/>
            </a:endParaRPr>
          </a:p>
        </p:txBody>
      </p:sp>
      <p:cxnSp>
        <p:nvCxnSpPr>
          <p:cNvPr id="11" name="Straight Arrow Connector 10"/>
          <p:cNvCxnSpPr>
            <a:stCxn id="36" idx="3"/>
            <a:endCxn id="9" idx="0"/>
          </p:cNvCxnSpPr>
          <p:nvPr/>
        </p:nvCxnSpPr>
        <p:spPr bwMode="auto">
          <a:xfrm>
            <a:off x="1303020" y="1276070"/>
            <a:ext cx="475528" cy="1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39" idx="1"/>
            <a:endCxn id="9" idx="2"/>
          </p:cNvCxnSpPr>
          <p:nvPr/>
        </p:nvCxnSpPr>
        <p:spPr bwMode="auto">
          <a:xfrm flipH="1">
            <a:off x="2531827" y="1276070"/>
            <a:ext cx="579899" cy="0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: Rounded Corners 16"/>
              <p:cNvSpPr/>
              <p:nvPr/>
            </p:nvSpPr>
            <p:spPr bwMode="auto">
              <a:xfrm>
                <a:off x="76200" y="2489570"/>
                <a:ext cx="4157974" cy="1015630"/>
              </a:xfrm>
              <a:prstGeom prst="roundRect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>
                  <a:buClr>
                    <a:srgbClr val="000000"/>
                  </a:buClr>
                  <a:buSzPct val="100000"/>
                  <a:buFont typeface="Times New Roman" charset="0"/>
                  <a:buNone/>
                </a:pPr>
                <a:r>
                  <a:rPr lang="en-US" sz="1600" b="1" dirty="0">
                    <a:solidFill>
                      <a:schemeClr val="tx1"/>
                    </a:solidFill>
                    <a:latin typeface="Arial" charset="0"/>
                  </a:rPr>
                  <a:t>GC Distance &lt; 65 miles</a:t>
                </a:r>
              </a:p>
              <a:p>
                <a:pPr algn="ctr" eaLnBrk="1">
                  <a:buClr>
                    <a:srgbClr val="000000"/>
                  </a:buClr>
                  <a:buSzPct val="100000"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n-US" sz="1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1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1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en-US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1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e>
                            <m:sup>
                              <m:r>
                                <a:rPr lang="en-US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r>
                            <a:rPr lang="en-US" sz="1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func>
                            <m:funcPr>
                              <m:ctrlPr>
                                <a:rPr lang="en-US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func>
                            </m:e>
                          </m:func>
                          <m:r>
                            <a:rPr lang="en-US" sz="1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unc>
                            <m:funcPr>
                              <m:ctrlPr>
                                <a:rPr lang="en-US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4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𝜙</m:t>
                                      </m:r>
                                    </m:e>
                                    <m:sub>
                                      <m: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func>
                            </m:e>
                          </m:func>
                          <m:func>
                            <m:funcPr>
                              <m:ctrlPr>
                                <a:rPr lang="en-US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m:rPr>
                                  <m:sty m:val="p"/>
                                </m:rPr>
                                <a:rPr lang="en-US" sz="14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en-US" sz="1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</m:func>
                          <m:r>
                            <a:rPr lang="en-US" sz="1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7" name="Rectangle: Rounded Corners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76200" y="2489570"/>
                <a:ext cx="4157974" cy="1015630"/>
              </a:xfrm>
              <a:prstGeom prst="round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/>
          <p:cNvSpPr txBox="1"/>
          <p:nvPr/>
        </p:nvSpPr>
        <p:spPr>
          <a:xfrm>
            <a:off x="327229" y="1750453"/>
            <a:ext cx="1630575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33120 Total</a:t>
            </a:r>
          </a:p>
          <a:p>
            <a:r>
              <a:rPr lang="en-US" sz="1600" b="1" dirty="0">
                <a:solidFill>
                  <a:schemeClr val="tx1"/>
                </a:solidFill>
              </a:rPr>
              <a:t>26170 Connect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992937" y="1750453"/>
            <a:ext cx="1547218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3592 Total</a:t>
            </a:r>
          </a:p>
          <a:p>
            <a:r>
              <a:rPr lang="en-US" sz="1600" b="1" dirty="0">
                <a:solidFill>
                  <a:schemeClr val="tx1"/>
                </a:solidFill>
              </a:rPr>
              <a:t>497 Pop &gt; 50k</a:t>
            </a:r>
          </a:p>
        </p:txBody>
      </p:sp>
      <p:cxnSp>
        <p:nvCxnSpPr>
          <p:cNvPr id="33" name="Straight Arrow Connector 32"/>
          <p:cNvCxnSpPr>
            <a:stCxn id="9" idx="1"/>
            <a:endCxn id="17" idx="0"/>
          </p:cNvCxnSpPr>
          <p:nvPr/>
        </p:nvCxnSpPr>
        <p:spPr bwMode="auto">
          <a:xfrm flipH="1">
            <a:off x="2155187" y="1276071"/>
            <a:ext cx="1" cy="1213499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6" name="Flowchart: Document 35"/>
          <p:cNvSpPr/>
          <p:nvPr/>
        </p:nvSpPr>
        <p:spPr bwMode="auto">
          <a:xfrm>
            <a:off x="76200" y="856970"/>
            <a:ext cx="1226820" cy="838200"/>
          </a:xfrm>
          <a:prstGeom prst="flowChartDocumen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sz="1600" b="1">
                <a:solidFill>
                  <a:schemeClr val="tx1"/>
                </a:solidFill>
                <a:latin typeface="Arial" charset="0"/>
              </a:rPr>
              <a:t>ZCTAs</a:t>
            </a:r>
            <a:endParaRPr lang="en-US" sz="1600" b="1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39" name="Flowchart: Document 38"/>
          <p:cNvSpPr/>
          <p:nvPr/>
        </p:nvSpPr>
        <p:spPr bwMode="auto">
          <a:xfrm>
            <a:off x="3111726" y="856970"/>
            <a:ext cx="1226820" cy="838200"/>
          </a:xfrm>
          <a:prstGeom prst="flowChartDocumen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>
              <a:buClr>
                <a:srgbClr val="000000"/>
              </a:buClr>
              <a:buSzPct val="100000"/>
            </a:pPr>
            <a:r>
              <a:rPr lang="en-US" sz="1600" b="1" dirty="0">
                <a:solidFill>
                  <a:schemeClr val="tx1"/>
                </a:solidFill>
                <a:latin typeface="Arial" charset="0"/>
              </a:rPr>
              <a:t>Metros Areas</a:t>
            </a:r>
          </a:p>
        </p:txBody>
      </p:sp>
      <p:cxnSp>
        <p:nvCxnSpPr>
          <p:cNvPr id="59" name="Straight Arrow Connector 58"/>
          <p:cNvCxnSpPr>
            <a:stCxn id="17" idx="2"/>
            <a:endCxn id="1035" idx="0"/>
          </p:cNvCxnSpPr>
          <p:nvPr/>
        </p:nvCxnSpPr>
        <p:spPr bwMode="auto">
          <a:xfrm>
            <a:off x="2155187" y="3505200"/>
            <a:ext cx="0" cy="304800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8" name="Straight Connector 67"/>
          <p:cNvCxnSpPr/>
          <p:nvPr/>
        </p:nvCxnSpPr>
        <p:spPr bwMode="auto">
          <a:xfrm>
            <a:off x="4572000" y="733425"/>
            <a:ext cx="0" cy="5057775"/>
          </a:xfrm>
          <a:prstGeom prst="line">
            <a:avLst/>
          </a:prstGeom>
          <a:noFill/>
          <a:ln w="28575">
            <a:solidFill>
              <a:schemeClr val="tx1"/>
            </a:solidFill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9" name="TextBox 68"/>
          <p:cNvSpPr txBox="1"/>
          <p:nvPr/>
        </p:nvSpPr>
        <p:spPr>
          <a:xfrm>
            <a:off x="104077" y="4970323"/>
            <a:ext cx="4357592" cy="584775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  <a:lvl1pPr algn="ctr" eaLnBrk="1">
              <a:buClr>
                <a:srgbClr val="000000"/>
              </a:buClr>
              <a:buSzPct val="100000"/>
              <a:buFont typeface="Times New Roman" charset="0"/>
              <a:buNone/>
              <a:defRPr sz="1600" b="1">
                <a:solidFill>
                  <a:schemeClr val="tx1"/>
                </a:solidFill>
                <a:latin typeface="Arial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dirty="0"/>
              <a:t>111,727 Routes in JSON</a:t>
            </a:r>
          </a:p>
          <a:p>
            <a:r>
              <a:rPr lang="en-US" dirty="0"/>
              <a:t>Driving distance, traffic, driving time</a:t>
            </a:r>
          </a:p>
        </p:txBody>
      </p:sp>
      <p:cxnSp>
        <p:nvCxnSpPr>
          <p:cNvPr id="73" name="Straight Arrow Connector 72"/>
          <p:cNvCxnSpPr/>
          <p:nvPr/>
        </p:nvCxnSpPr>
        <p:spPr bwMode="auto">
          <a:xfrm>
            <a:off x="2155187" y="4342374"/>
            <a:ext cx="0" cy="627949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1" name="TextBox 70"/>
          <p:cNvSpPr txBox="1"/>
          <p:nvPr/>
        </p:nvSpPr>
        <p:spPr>
          <a:xfrm>
            <a:off x="0" y="4523601"/>
            <a:ext cx="4540155" cy="276999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tx1"/>
                </a:solidFill>
              </a:rPr>
              <a:t>Limited to 125,000 </a:t>
            </a:r>
            <a:r>
              <a:rPr lang="en-US" sz="1200" b="1" dirty="0" err="1">
                <a:solidFill>
                  <a:schemeClr val="tx1"/>
                </a:solidFill>
              </a:rPr>
              <a:t>req</a:t>
            </a:r>
            <a:r>
              <a:rPr lang="en-US" sz="1200" b="1" dirty="0">
                <a:solidFill>
                  <a:schemeClr val="tx1"/>
                </a:solidFill>
              </a:rPr>
              <a:t>/year   (50,000 </a:t>
            </a:r>
            <a:r>
              <a:rPr lang="en-US" sz="1200" b="1" dirty="0" err="1">
                <a:solidFill>
                  <a:schemeClr val="tx1"/>
                </a:solidFill>
              </a:rPr>
              <a:t>req</a:t>
            </a:r>
            <a:r>
              <a:rPr lang="en-US" sz="1200" b="1" dirty="0">
                <a:solidFill>
                  <a:schemeClr val="tx1"/>
                </a:solidFill>
              </a:rPr>
              <a:t>/day) on an ed. </a:t>
            </a:r>
            <a:r>
              <a:rPr lang="en-US" sz="1200" b="1" dirty="0" err="1">
                <a:solidFill>
                  <a:schemeClr val="tx1"/>
                </a:solidFill>
              </a:rPr>
              <a:t>acnt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676372" y="854995"/>
            <a:ext cx="4357592" cy="584775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  <a:lvl1pPr algn="ctr" eaLnBrk="1">
              <a:buClr>
                <a:srgbClr val="000000"/>
              </a:buClr>
              <a:buSzPct val="100000"/>
              <a:buFont typeface="Times New Roman" charset="0"/>
              <a:buNone/>
              <a:defRPr sz="1600" b="1">
                <a:solidFill>
                  <a:schemeClr val="tx1"/>
                </a:solidFill>
                <a:latin typeface="Arial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dirty="0"/>
              <a:t>111,727 Routes in JSON</a:t>
            </a:r>
          </a:p>
          <a:p>
            <a:r>
              <a:rPr lang="en-US" dirty="0"/>
              <a:t>Driving distance, traffic, driving time</a:t>
            </a:r>
          </a:p>
        </p:txBody>
      </p:sp>
      <p:sp>
        <p:nvSpPr>
          <p:cNvPr id="75" name="Rectangle: Rounded Corners 74"/>
          <p:cNvSpPr/>
          <p:nvPr/>
        </p:nvSpPr>
        <p:spPr bwMode="auto">
          <a:xfrm>
            <a:off x="4676372" y="2142364"/>
            <a:ext cx="4357592" cy="1208872"/>
          </a:xfrm>
          <a:prstGeom prst="round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Commuter assumptions: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</a:rPr>
              <a:t>25% of people commute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</a:rPr>
              <a:t>No one commutes &gt; 65 miles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</a:rPr>
              <a:t>Commuting a split between cities by size of the city</a:t>
            </a:r>
          </a:p>
        </p:txBody>
      </p:sp>
      <p:cxnSp>
        <p:nvCxnSpPr>
          <p:cNvPr id="79" name="Straight Arrow Connector 78"/>
          <p:cNvCxnSpPr>
            <a:stCxn id="77" idx="2"/>
            <a:endCxn id="75" idx="0"/>
          </p:cNvCxnSpPr>
          <p:nvPr/>
        </p:nvCxnSpPr>
        <p:spPr bwMode="auto">
          <a:xfrm>
            <a:off x="6855168" y="1439770"/>
            <a:ext cx="0" cy="702594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6" name="Flowchart: Collate 85"/>
          <p:cNvSpPr/>
          <p:nvPr/>
        </p:nvSpPr>
        <p:spPr bwMode="auto">
          <a:xfrm rot="16200000">
            <a:off x="5217991" y="3841026"/>
            <a:ext cx="457200" cy="753279"/>
          </a:xfrm>
          <a:prstGeom prst="flowChartCollat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sz="1800" b="1">
              <a:solidFill>
                <a:schemeClr val="tx1"/>
              </a:solidFill>
              <a:latin typeface="Arial" charset="0"/>
            </a:endParaRPr>
          </a:p>
        </p:txBody>
      </p:sp>
      <p:cxnSp>
        <p:nvCxnSpPr>
          <p:cNvPr id="84" name="Straight Arrow Connector 83"/>
          <p:cNvCxnSpPr>
            <a:endCxn id="86" idx="1"/>
          </p:cNvCxnSpPr>
          <p:nvPr/>
        </p:nvCxnSpPr>
        <p:spPr bwMode="auto">
          <a:xfrm>
            <a:off x="5446591" y="3351235"/>
            <a:ext cx="1" cy="866431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1" name="Flowchart: Document 90"/>
          <p:cNvSpPr/>
          <p:nvPr/>
        </p:nvSpPr>
        <p:spPr bwMode="auto">
          <a:xfrm>
            <a:off x="6321181" y="3634730"/>
            <a:ext cx="2419594" cy="1165870"/>
          </a:xfrm>
          <a:prstGeom prst="flowChartDocumen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1">
              <a:buClr>
                <a:srgbClr val="000000"/>
              </a:buClr>
              <a:buSzPct val="100000"/>
            </a:pPr>
            <a:r>
              <a:rPr lang="en-US" sz="1600" b="1" dirty="0">
                <a:solidFill>
                  <a:schemeClr val="tx1"/>
                </a:solidFill>
                <a:latin typeface="Arial" charset="0"/>
              </a:rPr>
              <a:t>Financial Data:</a:t>
            </a:r>
          </a:p>
          <a:p>
            <a:pPr algn="ctr" eaLnBrk="1">
              <a:buClr>
                <a:srgbClr val="000000"/>
              </a:buClr>
              <a:buSzPct val="100000"/>
            </a:pPr>
            <a:r>
              <a:rPr lang="en-US" sz="1600" b="1" dirty="0">
                <a:solidFill>
                  <a:schemeClr val="tx1"/>
                </a:solidFill>
                <a:latin typeface="Arial" charset="0"/>
              </a:rPr>
              <a:t>Poverty Rates</a:t>
            </a:r>
          </a:p>
          <a:p>
            <a:pPr algn="ctr" eaLnBrk="1">
              <a:buClr>
                <a:srgbClr val="000000"/>
              </a:buClr>
              <a:buSzPct val="100000"/>
            </a:pPr>
            <a:r>
              <a:rPr lang="en-US" sz="1600" b="1" dirty="0">
                <a:solidFill>
                  <a:schemeClr val="tx1"/>
                </a:solidFill>
                <a:latin typeface="Arial" charset="0"/>
              </a:rPr>
              <a:t>Median Income</a:t>
            </a:r>
          </a:p>
        </p:txBody>
      </p:sp>
      <p:cxnSp>
        <p:nvCxnSpPr>
          <p:cNvPr id="92" name="Straight Arrow Connector 91"/>
          <p:cNvCxnSpPr>
            <a:stCxn id="91" idx="1"/>
            <a:endCxn id="86" idx="2"/>
          </p:cNvCxnSpPr>
          <p:nvPr/>
        </p:nvCxnSpPr>
        <p:spPr bwMode="auto">
          <a:xfrm flipH="1">
            <a:off x="5823231" y="4217665"/>
            <a:ext cx="497950" cy="1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0" name="TextBox 89"/>
          <p:cNvSpPr txBox="1"/>
          <p:nvPr/>
        </p:nvSpPr>
        <p:spPr>
          <a:xfrm>
            <a:off x="4695123" y="5259932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96" name="Straight Arrow Connector 95"/>
          <p:cNvCxnSpPr>
            <a:stCxn id="86" idx="1"/>
          </p:cNvCxnSpPr>
          <p:nvPr/>
        </p:nvCxnSpPr>
        <p:spPr bwMode="auto">
          <a:xfrm>
            <a:off x="5446592" y="4217666"/>
            <a:ext cx="0" cy="1162265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8" name="Rectangle 1"/>
          <p:cNvSpPr>
            <a:spLocks noChangeArrowheads="1"/>
          </p:cNvSpPr>
          <p:nvPr/>
        </p:nvSpPr>
        <p:spPr bwMode="auto">
          <a:xfrm>
            <a:off x="304800" y="6553200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3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5" name="Picture 11" descr="http://www.avnetmssolutions.com/bingmaps/assets/39056f01/img/logos/bing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324" y="3810000"/>
            <a:ext cx="3837726" cy="68580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706542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6-12-14 at 9.51.0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"/>
          <a:stretch/>
        </p:blipFill>
        <p:spPr>
          <a:xfrm>
            <a:off x="120488" y="762000"/>
            <a:ext cx="8794912" cy="56254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Estimated Carbon Tax from Commuting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/>
          <a:srcRect l="78491" t="19340" r="2390" b="61319"/>
          <a:stretch/>
        </p:blipFill>
        <p:spPr bwMode="auto">
          <a:xfrm>
            <a:off x="7467600" y="4419600"/>
            <a:ext cx="1447800" cy="838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920104"/>
              </p:ext>
            </p:extLst>
          </p:nvPr>
        </p:nvGraphicFramePr>
        <p:xfrm>
          <a:off x="7479665" y="4267200"/>
          <a:ext cx="1664335" cy="1219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7405">
                  <a:extLst>
                    <a:ext uri="{9D8B030D-6E8A-4147-A177-3AD203B41FA5}">
                      <a16:colId xmlns:a16="http://schemas.microsoft.com/office/drawing/2014/main" val="3611858091"/>
                    </a:ext>
                  </a:extLst>
                </a:gridCol>
                <a:gridCol w="836930">
                  <a:extLst>
                    <a:ext uri="{9D8B030D-6E8A-4147-A177-3AD203B41FA5}">
                      <a16:colId xmlns:a16="http://schemas.microsoft.com/office/drawing/2014/main" val="2576760940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baseline="0" dirty="0"/>
                        <a:t>&lt;$793</a:t>
                      </a:r>
                      <a:endParaRPr lang="en-US" sz="1400" b="1" dirty="0"/>
                    </a:p>
                  </a:txBody>
                  <a:tcPr>
                    <a:solidFill>
                      <a:srgbClr val="65A18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&lt;5.7 T</a:t>
                      </a:r>
                    </a:p>
                  </a:txBody>
                  <a:tcPr>
                    <a:solidFill>
                      <a:srgbClr val="65A1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68002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&lt;$1143</a:t>
                      </a:r>
                    </a:p>
                  </a:txBody>
                  <a:tcPr>
                    <a:solidFill>
                      <a:srgbClr val="67A2C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&lt;8.2 T</a:t>
                      </a:r>
                    </a:p>
                  </a:txBody>
                  <a:tcPr>
                    <a:solidFill>
                      <a:srgbClr val="67A2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63636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&lt;$1447</a:t>
                      </a:r>
                    </a:p>
                  </a:txBody>
                  <a:tcPr>
                    <a:solidFill>
                      <a:srgbClr val="F1BA5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&lt;10.3 T</a:t>
                      </a:r>
                    </a:p>
                  </a:txBody>
                  <a:tcPr>
                    <a:solidFill>
                      <a:srgbClr val="F1BA5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607929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&lt;$1889</a:t>
                      </a:r>
                    </a:p>
                  </a:txBody>
                  <a:tcPr>
                    <a:solidFill>
                      <a:srgbClr val="DB32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&lt;13.5</a:t>
                      </a:r>
                      <a:r>
                        <a:rPr lang="en-US" sz="1400" b="1" baseline="0" dirty="0">
                          <a:solidFill>
                            <a:schemeClr val="bg1"/>
                          </a:solidFill>
                        </a:rPr>
                        <a:t> T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DB32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300683"/>
                  </a:ext>
                </a:extLst>
              </a:tr>
            </a:tbl>
          </a:graphicData>
        </a:graphic>
      </p:graphicFrame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04800" y="6524625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4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365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12-14 at 10.02.29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86"/>
          <a:stretch/>
        </p:blipFill>
        <p:spPr>
          <a:xfrm>
            <a:off x="0" y="762000"/>
            <a:ext cx="9144000" cy="55159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Carbon Tax as Percentage of Income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07557" y="6096000"/>
            <a:ext cx="4081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Different story nationwide!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3550789"/>
              </p:ext>
            </p:extLst>
          </p:nvPr>
        </p:nvGraphicFramePr>
        <p:xfrm>
          <a:off x="7913370" y="4343400"/>
          <a:ext cx="827405" cy="1219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7405">
                  <a:extLst>
                    <a:ext uri="{9D8B030D-6E8A-4147-A177-3AD203B41FA5}">
                      <a16:colId xmlns:a16="http://schemas.microsoft.com/office/drawing/2014/main" val="361185809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baseline="0" dirty="0"/>
                        <a:t>&lt;0.53%</a:t>
                      </a:r>
                      <a:endParaRPr lang="en-US" sz="1400" b="1" dirty="0"/>
                    </a:p>
                  </a:txBody>
                  <a:tcPr>
                    <a:solidFill>
                      <a:srgbClr val="65A1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68002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&lt;0.94%</a:t>
                      </a:r>
                    </a:p>
                  </a:txBody>
                  <a:tcPr>
                    <a:solidFill>
                      <a:srgbClr val="67A2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63636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&lt;1.51%</a:t>
                      </a:r>
                    </a:p>
                  </a:txBody>
                  <a:tcPr>
                    <a:solidFill>
                      <a:srgbClr val="F1BA5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607929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&gt;1.51%</a:t>
                      </a:r>
                    </a:p>
                  </a:txBody>
                  <a:tcPr>
                    <a:solidFill>
                      <a:srgbClr val="DB32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300683"/>
                  </a:ext>
                </a:extLst>
              </a:tr>
            </a:tbl>
          </a:graphicData>
        </a:graphic>
      </p:graphicFrame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304800" y="6524625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5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6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12-14 at 10.03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00"/>
            <a:ext cx="9144000" cy="5015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Carbon Tax as Percentage of Income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95600" y="5760508"/>
            <a:ext cx="4390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Not really an NYC Problem…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4769830"/>
              </p:ext>
            </p:extLst>
          </p:nvPr>
        </p:nvGraphicFramePr>
        <p:xfrm>
          <a:off x="7467600" y="4114800"/>
          <a:ext cx="827405" cy="1219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7405">
                  <a:extLst>
                    <a:ext uri="{9D8B030D-6E8A-4147-A177-3AD203B41FA5}">
                      <a16:colId xmlns:a16="http://schemas.microsoft.com/office/drawing/2014/main" val="361185809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baseline="0" dirty="0"/>
                        <a:t>&lt;0.53%</a:t>
                      </a:r>
                      <a:endParaRPr lang="en-US" sz="1400" b="1" dirty="0"/>
                    </a:p>
                  </a:txBody>
                  <a:tcPr>
                    <a:solidFill>
                      <a:srgbClr val="65A1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68002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&lt;0.94%</a:t>
                      </a:r>
                    </a:p>
                  </a:txBody>
                  <a:tcPr>
                    <a:solidFill>
                      <a:srgbClr val="67A2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63636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&lt;1.51%</a:t>
                      </a:r>
                    </a:p>
                  </a:txBody>
                  <a:tcPr>
                    <a:solidFill>
                      <a:srgbClr val="F1BA5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607929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&gt;1.51%</a:t>
                      </a:r>
                    </a:p>
                  </a:txBody>
                  <a:tcPr>
                    <a:solidFill>
                      <a:srgbClr val="DB32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300683"/>
                  </a:ext>
                </a:extLst>
              </a:tr>
            </a:tbl>
          </a:graphicData>
        </a:graphic>
      </p:graphicFrame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304800" y="6524625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6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404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6-12-14 at 10.06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7900"/>
            <a:ext cx="9144000" cy="48957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Carbon Tax as Percentage of Income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0" y="5741342"/>
            <a:ext cx="3634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Especially in the South.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171146"/>
              </p:ext>
            </p:extLst>
          </p:nvPr>
        </p:nvGraphicFramePr>
        <p:xfrm>
          <a:off x="7913370" y="4343400"/>
          <a:ext cx="827405" cy="1219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7405">
                  <a:extLst>
                    <a:ext uri="{9D8B030D-6E8A-4147-A177-3AD203B41FA5}">
                      <a16:colId xmlns:a16="http://schemas.microsoft.com/office/drawing/2014/main" val="361185809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baseline="0" dirty="0"/>
                        <a:t>&lt;0.53%</a:t>
                      </a:r>
                      <a:endParaRPr lang="en-US" sz="1400" b="1" dirty="0"/>
                    </a:p>
                  </a:txBody>
                  <a:tcPr>
                    <a:solidFill>
                      <a:srgbClr val="65A1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68002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&lt;0.94%</a:t>
                      </a:r>
                    </a:p>
                  </a:txBody>
                  <a:tcPr>
                    <a:solidFill>
                      <a:srgbClr val="67A2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63636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&lt;1.51%</a:t>
                      </a:r>
                    </a:p>
                  </a:txBody>
                  <a:tcPr>
                    <a:solidFill>
                      <a:srgbClr val="F1BA5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607929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&gt;1.51%</a:t>
                      </a:r>
                    </a:p>
                  </a:txBody>
                  <a:tcPr>
                    <a:solidFill>
                      <a:srgbClr val="DB32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300683"/>
                  </a:ext>
                </a:extLst>
              </a:tr>
            </a:tbl>
          </a:graphicData>
        </a:graphic>
      </p:graphicFrame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04800" y="6524625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7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16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563" y="73025"/>
            <a:ext cx="7970837" cy="660400"/>
          </a:xfrm>
        </p:spPr>
        <p:txBody>
          <a:bodyPr/>
          <a:lstStyle/>
          <a:p>
            <a:r>
              <a:rPr lang="en-US" dirty="0"/>
              <a:t>Model Validation: Alternative source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2684" b="7493"/>
          <a:stretch/>
        </p:blipFill>
        <p:spPr>
          <a:xfrm>
            <a:off x="182563" y="733425"/>
            <a:ext cx="8428037" cy="5750738"/>
          </a:xfrm>
        </p:spPr>
      </p:pic>
      <p:pic>
        <p:nvPicPr>
          <p:cNvPr id="6" name="Content Placeholder 4"/>
          <p:cNvPicPr>
            <a:picLocks noChangeAspect="1"/>
          </p:cNvPicPr>
          <p:nvPr/>
        </p:nvPicPr>
        <p:blipFill rotWithShape="1">
          <a:blip r:embed="rId2"/>
          <a:srcRect l="90818"/>
          <a:stretch/>
        </p:blipFill>
        <p:spPr bwMode="auto">
          <a:xfrm>
            <a:off x="8340982" y="1828800"/>
            <a:ext cx="785812" cy="4249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257800" y="1425255"/>
            <a:ext cx="3754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Higher in upper Midwest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" y="1432280"/>
            <a:ext cx="22629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Lower in West</a:t>
            </a:r>
          </a:p>
        </p:txBody>
      </p:sp>
      <p:cxnSp>
        <p:nvCxnSpPr>
          <p:cNvPr id="14" name="Straight Arrow Connector 13"/>
          <p:cNvCxnSpPr/>
          <p:nvPr/>
        </p:nvCxnSpPr>
        <p:spPr bwMode="auto">
          <a:xfrm flipH="1">
            <a:off x="5791200" y="1988929"/>
            <a:ext cx="838200" cy="1066800"/>
          </a:xfrm>
          <a:prstGeom prst="straightConnector1">
            <a:avLst/>
          </a:prstGeom>
          <a:ln w="57150">
            <a:headEnd type="none" w="med" len="med"/>
            <a:tailEnd type="triangle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 bwMode="auto">
          <a:xfrm>
            <a:off x="1752600" y="1886920"/>
            <a:ext cx="637779" cy="1923080"/>
          </a:xfrm>
          <a:prstGeom prst="straightConnector1">
            <a:avLst/>
          </a:prstGeom>
          <a:ln w="57150">
            <a:headEnd type="none" w="med" len="med"/>
            <a:tailEnd type="triangle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 bwMode="auto">
          <a:xfrm flipH="1" flipV="1">
            <a:off x="7467600" y="3962400"/>
            <a:ext cx="152400" cy="1986936"/>
          </a:xfrm>
          <a:prstGeom prst="straightConnector1">
            <a:avLst/>
          </a:prstGeom>
          <a:ln w="57150">
            <a:headEnd type="none" w="med" len="med"/>
            <a:tailEnd type="triangle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257085" y="5949336"/>
            <a:ext cx="2319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Hotspots align</a:t>
            </a:r>
          </a:p>
        </p:txBody>
      </p:sp>
      <p:cxnSp>
        <p:nvCxnSpPr>
          <p:cNvPr id="23" name="Straight Arrow Connector 22"/>
          <p:cNvCxnSpPr/>
          <p:nvPr/>
        </p:nvCxnSpPr>
        <p:spPr bwMode="auto">
          <a:xfrm flipH="1" flipV="1">
            <a:off x="6019800" y="5251113"/>
            <a:ext cx="1397218" cy="827047"/>
          </a:xfrm>
          <a:prstGeom prst="straightConnector1">
            <a:avLst/>
          </a:prstGeom>
          <a:ln w="57150">
            <a:headEnd type="none" w="med" len="med"/>
            <a:tailEnd type="triangle"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304800" y="6524625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8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598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Route Data: Bing Maps</a:t>
            </a:r>
          </a:p>
          <a:p>
            <a:r>
              <a:rPr lang="en-US" dirty="0"/>
              <a:t>Main tools: </a:t>
            </a:r>
            <a:r>
              <a:rPr lang="en-US" dirty="0" err="1"/>
              <a:t>PySpark</a:t>
            </a:r>
            <a:r>
              <a:rPr lang="en-US" dirty="0"/>
              <a:t>/</a:t>
            </a:r>
            <a:r>
              <a:rPr lang="en-US" dirty="0" err="1"/>
              <a:t>SparkSQL</a:t>
            </a:r>
            <a:r>
              <a:rPr lang="en-US" dirty="0"/>
              <a:t>,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r>
              <a:rPr lang="en-US" dirty="0"/>
              <a:t>Visualization tools: </a:t>
            </a:r>
            <a:r>
              <a:rPr lang="en-US" dirty="0" err="1"/>
              <a:t>Plotly</a:t>
            </a:r>
            <a:r>
              <a:rPr lang="en-US" dirty="0"/>
              <a:t>, System G</a:t>
            </a:r>
          </a:p>
          <a:p>
            <a:r>
              <a:rPr lang="en-US" dirty="0"/>
              <a:t>Storage: Amazon S3</a:t>
            </a:r>
          </a:p>
          <a:p>
            <a:r>
              <a:rPr lang="en-US" dirty="0"/>
              <a:t>Computing: Google Cloud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3862386"/>
            <a:ext cx="4343400" cy="24431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594" r="20000" b="15925"/>
          <a:stretch/>
        </p:blipFill>
        <p:spPr>
          <a:xfrm>
            <a:off x="141090" y="3733800"/>
            <a:ext cx="4389119" cy="2514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6" name="Rectangle 5"/>
          <p:cNvSpPr/>
          <p:nvPr/>
        </p:nvSpPr>
        <p:spPr>
          <a:xfrm>
            <a:off x="4724400" y="3595301"/>
            <a:ext cx="40163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/>
                </a:solidFill>
              </a:rPr>
              <a:t>http://104.196.172.98:9080/systemg/visualizer/#</a:t>
            </a: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04800" y="6524625"/>
            <a:ext cx="128270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>
              <a:buClrTx/>
              <a:buFontTx/>
              <a:buNone/>
            </a:pPr>
            <a:fld id="{BCF6E0F6-FA65-425C-9C6D-600B69845BBC}" type="slidenum"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eaLnBrk="1">
                <a:buClrTx/>
                <a:buFontTx/>
                <a:buNone/>
              </a:pPr>
              <a:t>9</a:t>
            </a:fld>
            <a:endParaRPr lang="en-US" alt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461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lumbia">
      <a:dk1>
        <a:sysClr val="windowText" lastClr="000000"/>
      </a:dk1>
      <a:lt1>
        <a:sysClr val="window" lastClr="FFFFFF"/>
      </a:lt1>
      <a:dk2>
        <a:srgbClr val="0060C0"/>
      </a:dk2>
      <a:lt2>
        <a:srgbClr val="E7E6E6"/>
      </a:lt2>
      <a:accent1>
        <a:srgbClr val="99CCFF"/>
      </a:accent1>
      <a:accent2>
        <a:srgbClr val="C000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 Bold"/>
        <a:ea typeface="Arial Bold"/>
        <a:cs typeface="Arial Bold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altLang="en-US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altLang="en-US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="1" dirty="0" smtClean="0">
            <a:solidFill>
              <a:schemeClr val="tx1"/>
            </a:solidFill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1692</TotalTime>
  <Words>628</Words>
  <Application>Microsoft Office PowerPoint</Application>
  <PresentationFormat>On-screen Show (4:3)</PresentationFormat>
  <Paragraphs>116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 Bold</vt:lpstr>
      <vt:lpstr>Calibri</vt:lpstr>
      <vt:lpstr>Cambria Math</vt:lpstr>
      <vt:lpstr>Times New Roman</vt:lpstr>
      <vt:lpstr>Office Theme</vt:lpstr>
      <vt:lpstr>PowerPoint Presentation</vt:lpstr>
      <vt:lpstr>Overview</vt:lpstr>
      <vt:lpstr>Data Set Gathering</vt:lpstr>
      <vt:lpstr>Estimated Carbon Tax from Commuting</vt:lpstr>
      <vt:lpstr>Carbon Tax as Percentage of Income</vt:lpstr>
      <vt:lpstr>Carbon Tax as Percentage of Income</vt:lpstr>
      <vt:lpstr>Carbon Tax as Percentage of Income</vt:lpstr>
      <vt:lpstr>Model Validation: Alternative source</vt:lpstr>
      <vt:lpstr>Technology</vt:lpstr>
      <vt:lpstr>Conclusion and Next Steps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Eric Johnson</dc:creator>
  <cp:keywords/>
  <dc:description/>
  <cp:lastModifiedBy>Keir Lauritzen</cp:lastModifiedBy>
  <cp:revision>42</cp:revision>
  <cp:lastPrinted>1601-01-01T00:00:00Z</cp:lastPrinted>
  <dcterms:created xsi:type="dcterms:W3CDTF">2016-11-14T23:10:31Z</dcterms:created>
  <dcterms:modified xsi:type="dcterms:W3CDTF">2016-12-15T13:59:35Z</dcterms:modified>
</cp:coreProperties>
</file>